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4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mailto:ADEgorov@mephi.r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ADEgorov@mephi.r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tvorimvmeste.ru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860032" y="1124744"/>
            <a:ext cx="367240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/>
              <a:t>Цифровые предпрофессиональные экзамены</a:t>
            </a:r>
            <a:endParaRPr lang="ru-RU" sz="2400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860032" y="3428029"/>
            <a:ext cx="3672408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mtClean="0"/>
              <a:t>НИЯУ МИФИ</a:t>
            </a:r>
            <a:endParaRPr lang="ru-RU" dirty="0"/>
          </a:p>
        </p:txBody>
      </p:sp>
      <p:pic>
        <p:nvPicPr>
          <p:cNvPr id="6" name="Picture 2" descr="C:\Users\User\Downloads\IIKS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08" y="5287251"/>
            <a:ext cx="1243809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User\Downloads\Logo_MIFI_v_ryzhe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40" y="5229200"/>
            <a:ext cx="1184473" cy="11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p.userapi.com/c854416/v854416331/21507/-Qrk2Ev0rr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1" r="15581"/>
          <a:stretch/>
        </p:blipFill>
        <p:spPr bwMode="auto">
          <a:xfrm>
            <a:off x="-900608" y="-531440"/>
            <a:ext cx="5472607" cy="81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1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26768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Направления подготовки</a:t>
            </a:r>
            <a:endParaRPr lang="ru-RU" dirty="0"/>
          </a:p>
        </p:txBody>
      </p:sp>
      <p:sp>
        <p:nvSpPr>
          <p:cNvPr id="25" name="AutoShape 4" descr="ÐÐ¾ÑÐ¾Ð¶ÐµÐµ Ð¸Ð·Ð¾Ð±ÑÐ°Ð¶ÐµÐ½Ð¸Ð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AutoShape 6" descr="ÐÐ¾ÑÐ¾Ð¶ÐµÐµ Ð¸Ð·Ð¾Ð±ÑÐ°Ð¶ÐµÐ½Ð¸Ðµ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" name="Picture 7" descr="C:\Users\User\Downloads\digital-brain-cirqui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3" t="6337" r="26253" b="-6337"/>
          <a:stretch/>
        </p:blipFill>
        <p:spPr bwMode="auto">
          <a:xfrm>
            <a:off x="4572000" y="-1755576"/>
            <a:ext cx="4752528" cy="1022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User\Downloads\IIKS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284984"/>
            <a:ext cx="1243809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Овал 28"/>
          <p:cNvSpPr/>
          <p:nvPr/>
        </p:nvSpPr>
        <p:spPr>
          <a:xfrm>
            <a:off x="1582339" y="1971717"/>
            <a:ext cx="50400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b="1" dirty="0" smtClean="0">
                <a:solidFill>
                  <a:schemeClr val="tx1"/>
                </a:solidFill>
              </a:rPr>
              <a:t>ПМИ</a:t>
            </a:r>
            <a:endParaRPr lang="ru-RU" sz="600" b="1" dirty="0">
              <a:solidFill>
                <a:schemeClr val="tx1"/>
              </a:solidFill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2306493" y="2636912"/>
            <a:ext cx="50400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ПИ</a:t>
            </a:r>
            <a:endParaRPr lang="ru-RU" sz="1050" b="1" dirty="0">
              <a:solidFill>
                <a:schemeClr val="tx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2673164" y="3559324"/>
            <a:ext cx="50400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 smtClean="0">
                <a:solidFill>
                  <a:schemeClr val="tx1"/>
                </a:solidFill>
              </a:rPr>
              <a:t>ИВТ</a:t>
            </a:r>
            <a:endParaRPr lang="ru-RU" sz="700" b="1" dirty="0">
              <a:solidFill>
                <a:schemeClr val="tx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2306493" y="4497119"/>
            <a:ext cx="50400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tx1"/>
                </a:solidFill>
              </a:rPr>
              <a:t>ИБ</a:t>
            </a:r>
            <a:endParaRPr lang="ru-RU" sz="1100" b="1" dirty="0">
              <a:solidFill>
                <a:schemeClr val="tx1"/>
              </a:solidFill>
            </a:endParaRPr>
          </a:p>
        </p:txBody>
      </p:sp>
      <p:sp>
        <p:nvSpPr>
          <p:cNvPr id="33" name="Овал 32"/>
          <p:cNvSpPr/>
          <p:nvPr/>
        </p:nvSpPr>
        <p:spPr>
          <a:xfrm>
            <a:off x="1582339" y="5192081"/>
            <a:ext cx="50400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 smtClean="0"/>
              <a:t>АСУ</a:t>
            </a:r>
            <a:endParaRPr lang="ru-RU" sz="800" b="1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2086339" y="1932265"/>
            <a:ext cx="165076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/>
              <a:t>01.03.02 – прикладная математика и информатика 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3178314" y="3418261"/>
            <a:ext cx="1250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/>
              <a:t>09.03.01 – информатика и вычислительная техника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2828199" y="2548504"/>
            <a:ext cx="128409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/>
              <a:t>09.03.04 – программная инженерия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2810493" y="4465204"/>
            <a:ext cx="128409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/>
              <a:t>10.03.01 – информационная безопасность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2094255" y="5170444"/>
            <a:ext cx="178701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/>
              <a:t>09.05.01 </a:t>
            </a:r>
            <a:r>
              <a:rPr lang="ru-RU" sz="1050" dirty="0" smtClean="0"/>
              <a:t>–автоматизированные </a:t>
            </a:r>
            <a:r>
              <a:rPr lang="ru-RU" sz="1050" dirty="0"/>
              <a:t>системы управления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33080" y="20486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1813036" y="27235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ru-RU" dirty="0"/>
          </a:p>
        </p:txBody>
      </p:sp>
      <p:sp>
        <p:nvSpPr>
          <p:cNvPr id="41" name="TextBox 40"/>
          <p:cNvSpPr txBox="1"/>
          <p:nvPr/>
        </p:nvSpPr>
        <p:spPr>
          <a:xfrm>
            <a:off x="2189068" y="3623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1813036" y="45523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1120836" y="52743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67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076056" y="332656"/>
            <a:ext cx="38267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mtClean="0"/>
              <a:t>За границами базовой учебной программы</a:t>
            </a:r>
            <a:endParaRPr lang="ru-RU" sz="28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076056" y="1658218"/>
            <a:ext cx="3826768" cy="519978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mtClean="0"/>
              <a:t>Инженерная практика – возможность реализации проекта с первого курса</a:t>
            </a:r>
          </a:p>
          <a:p>
            <a:r>
              <a:rPr lang="ru-RU" smtClean="0"/>
              <a:t>Кружки по базовым направлениям:</a:t>
            </a:r>
          </a:p>
          <a:p>
            <a:pPr lvl="1"/>
            <a:r>
              <a:rPr lang="ru-RU" smtClean="0"/>
              <a:t>Информационная безопасность</a:t>
            </a:r>
          </a:p>
          <a:p>
            <a:pPr lvl="1"/>
            <a:r>
              <a:rPr lang="ru-RU" smtClean="0"/>
              <a:t>Робототехника и электроника</a:t>
            </a:r>
          </a:p>
          <a:p>
            <a:pPr lvl="1"/>
            <a:r>
              <a:rPr lang="ru-RU" smtClean="0"/>
              <a:t>Спортивное и олимпиадное программирование</a:t>
            </a:r>
          </a:p>
          <a:p>
            <a:pPr lvl="1"/>
            <a:r>
              <a:rPr lang="ru-RU" smtClean="0"/>
              <a:t>Математика</a:t>
            </a:r>
            <a:endParaRPr lang="en-US" smtClean="0"/>
          </a:p>
          <a:p>
            <a:r>
              <a:rPr lang="ru-RU" smtClean="0"/>
              <a:t>Социальные проекты</a:t>
            </a:r>
          </a:p>
          <a:p>
            <a:r>
              <a:rPr lang="ru-RU" smtClean="0"/>
              <a:t>Под все кружки существует линейка профильных соревнований для самореализации</a:t>
            </a:r>
          </a:p>
          <a:p>
            <a:r>
              <a:rPr lang="ru-RU" smtClean="0"/>
              <a:t>Высокий демонстрируемый результат – участие в чемпионатах </a:t>
            </a:r>
            <a:r>
              <a:rPr lang="en-US" smtClean="0"/>
              <a:t>WorldSkills</a:t>
            </a:r>
            <a:endParaRPr lang="ru-RU" dirty="0"/>
          </a:p>
        </p:txBody>
      </p:sp>
      <p:pic>
        <p:nvPicPr>
          <p:cNvPr id="6" name="Picture 2" descr="https://pp.userapi.com/c854416/v854416331/21507/-Qrk2Ev0rr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1" r="15581"/>
          <a:stretch/>
        </p:blipFill>
        <p:spPr bwMode="auto">
          <a:xfrm>
            <a:off x="-900608" y="-531440"/>
            <a:ext cx="5472607" cy="81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09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01434" y="422968"/>
            <a:ext cx="39707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В заключении…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39498" y="1705122"/>
            <a:ext cx="39707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 smtClean="0"/>
          </a:p>
          <a:p>
            <a:pPr marL="0" indent="0">
              <a:buFont typeface="Arial" pitchFamily="34" charset="0"/>
              <a:buNone/>
            </a:pPr>
            <a:r>
              <a:rPr lang="ru-RU" sz="2000" smtClean="0"/>
              <a:t>Егоров Алексей Дмитриевич</a:t>
            </a:r>
            <a:endParaRPr lang="en-US" sz="2000" smtClean="0"/>
          </a:p>
          <a:p>
            <a:pPr marL="0" indent="0">
              <a:buFont typeface="Arial" pitchFamily="34" charset="0"/>
              <a:buNone/>
            </a:pPr>
            <a:r>
              <a:rPr lang="en-US" sz="2000" smtClean="0">
                <a:hlinkClick r:id="rId2"/>
              </a:rPr>
              <a:t>ADEgorov@mephi.ru</a:t>
            </a:r>
            <a:endParaRPr lang="ru-RU" sz="2000" smtClean="0"/>
          </a:p>
          <a:p>
            <a:pPr marL="0" indent="0">
              <a:buFont typeface="Arial" pitchFamily="34" charset="0"/>
              <a:buNone/>
            </a:pPr>
            <a:r>
              <a:rPr lang="ru-RU" sz="2000" smtClean="0"/>
              <a:t>89152949176</a:t>
            </a:r>
            <a:endParaRPr lang="en-US" sz="2000" smtClean="0"/>
          </a:p>
          <a:p>
            <a:endParaRPr lang="en-US" sz="2000" smtClean="0"/>
          </a:p>
          <a:p>
            <a:pPr marL="0" indent="0">
              <a:buFont typeface="Arial" pitchFamily="34" charset="0"/>
              <a:buNone/>
            </a:pPr>
            <a:endParaRPr lang="ru-RU" sz="2000" dirty="0"/>
          </a:p>
        </p:txBody>
      </p:sp>
      <p:pic>
        <p:nvPicPr>
          <p:cNvPr id="6" name="Picture 2" descr="https://pp.userapi.com/c855728/v855728021/20edd/MR4W-LrFeJ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0" r="32330"/>
          <a:stretch/>
        </p:blipFill>
        <p:spPr bwMode="auto">
          <a:xfrm>
            <a:off x="4681623" y="-315416"/>
            <a:ext cx="4462377" cy="7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8" y="3861048"/>
            <a:ext cx="3888432" cy="671835"/>
          </a:xfrm>
          <a:prstGeom prst="rect">
            <a:avLst/>
          </a:prstGeom>
        </p:spPr>
      </p:pic>
      <p:pic>
        <p:nvPicPr>
          <p:cNvPr id="8" name="Picture 2" descr="C:\Users\User\Downloads\IIKS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26" y="5435581"/>
            <a:ext cx="1243809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User\Downloads\Logo_MIFI_v_ryzhe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58" y="5377530"/>
            <a:ext cx="1184473" cy="11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46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10744" cy="1143000"/>
          </a:xfrm>
        </p:spPr>
        <p:txBody>
          <a:bodyPr>
            <a:noAutofit/>
          </a:bodyPr>
          <a:lstStyle/>
          <a:p>
            <a:r>
              <a:rPr lang="ru-RU" sz="2800" dirty="0" smtClean="0"/>
              <a:t>Егоров </a:t>
            </a:r>
            <a:br>
              <a:rPr lang="ru-RU" sz="2800" dirty="0" smtClean="0"/>
            </a:br>
            <a:r>
              <a:rPr lang="ru-RU" sz="2800" dirty="0" smtClean="0"/>
              <a:t>Алексей Дмитриевич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Инженер </a:t>
            </a:r>
            <a:br>
              <a:rPr lang="ru-RU" sz="1600" dirty="0" smtClean="0"/>
            </a:br>
            <a:r>
              <a:rPr lang="ru-RU" sz="1600" dirty="0" smtClean="0"/>
              <a:t>Института интеллектуальных кибернетических систем НИЯУ МИФИ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 smtClean="0"/>
              <a:t>Куратор предпрофессиональных экзаменов 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ru-RU" sz="1600" dirty="0" smtClean="0"/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ADEgorov@mephi.ru</a:t>
            </a:r>
            <a:endParaRPr lang="en-US" dirty="0" smtClean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194" name="Picture 2" descr="https://sun9-21.userapi.com/c205524/v205524939/106a/iantI5VpVj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7"/>
          <a:stretch/>
        </p:blipFill>
        <p:spPr bwMode="auto">
          <a:xfrm>
            <a:off x="4572001" y="0"/>
            <a:ext cx="6503366" cy="812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M:\ОСО\Загрузки\egorovalexey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861426"/>
            <a:ext cx="4114285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2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M:\ОСО\Загрузки\program-enginee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1" y="517219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:\ОСО\Загрузки\information-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02" y="52097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Цифровые предпрофессиональные экзамены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7585" y="2542703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Инженерные классы</a:t>
            </a:r>
            <a:endParaRPr lang="ru-RU" sz="2400" dirty="0"/>
          </a:p>
        </p:txBody>
      </p:sp>
      <p:pic>
        <p:nvPicPr>
          <p:cNvPr id="9218" name="Picture 2" descr="M:\ОСО\Загрузки\informatic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5" y="1839351"/>
            <a:ext cx="724148" cy="7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542555" y="1417638"/>
            <a:ext cx="8229600" cy="67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400" dirty="0" smtClean="0"/>
              <a:t>Академические классы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542050" y="2016759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Программирование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514921" y="5383892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Программирование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863082" y="5383056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Информационная безопасность</a:t>
            </a:r>
            <a:endParaRPr lang="ru-RU" dirty="0"/>
          </a:p>
        </p:txBody>
      </p:sp>
      <p:pic>
        <p:nvPicPr>
          <p:cNvPr id="9221" name="Picture 5" descr="M:\ОСО\Загрузки\android-program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1" y="606056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514921" y="6235897"/>
            <a:ext cx="29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Программирование </a:t>
            </a:r>
            <a:r>
              <a:rPr lang="en-US" dirty="0" smtClean="0"/>
              <a:t>Android</a:t>
            </a:r>
            <a:endParaRPr lang="ru-RU" dirty="0"/>
          </a:p>
        </p:txBody>
      </p:sp>
      <p:pic>
        <p:nvPicPr>
          <p:cNvPr id="9222" name="Picture 6" descr="M:\ОСО\Загрузки\arduino-program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02" y="301598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811498" y="3217337"/>
            <a:ext cx="336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Программирование </a:t>
            </a:r>
            <a:r>
              <a:rPr lang="ru-RU" dirty="0" smtClean="0"/>
              <a:t>под </a:t>
            </a:r>
            <a:r>
              <a:rPr lang="en-US" dirty="0" smtClean="0"/>
              <a:t>Arduino</a:t>
            </a:r>
            <a:endParaRPr lang="ru-RU" dirty="0"/>
          </a:p>
        </p:txBody>
      </p:sp>
      <p:pic>
        <p:nvPicPr>
          <p:cNvPr id="9223" name="Picture 7" descr="M:\ОСО\Загрузки\neural-interfac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1" y="387827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63337" y="4053610"/>
            <a:ext cx="3231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Программирование </a:t>
            </a:r>
            <a:r>
              <a:rPr lang="ru-RU" sz="1400" dirty="0" err="1" smtClean="0"/>
              <a:t>нейроинтерфейсов</a:t>
            </a:r>
            <a:endParaRPr lang="ru-RU" sz="1400" dirty="0"/>
          </a:p>
        </p:txBody>
      </p:sp>
      <p:pic>
        <p:nvPicPr>
          <p:cNvPr id="9224" name="Picture 8" descr="M:\ОСО\Загрузки\digital-electronic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1" y="301632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33007" y="3222437"/>
            <a:ext cx="246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Цифровая электроника</a:t>
            </a:r>
            <a:endParaRPr lang="ru-RU" dirty="0"/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517585" y="4709697"/>
            <a:ext cx="8229600" cy="67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400" dirty="0" smtClean="0"/>
              <a:t>Инженерные классы</a:t>
            </a:r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868349" y="62358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Искусственный интеллект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5811498" y="4018506"/>
            <a:ext cx="336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Технологии беспроводной связи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096447" y="3874204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?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96447" y="6031071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?</a:t>
            </a:r>
            <a:endParaRPr lang="ru-RU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43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0056" y="196078"/>
            <a:ext cx="8229600" cy="1143000"/>
          </a:xfrm>
        </p:spPr>
        <p:txBody>
          <a:bodyPr/>
          <a:lstStyle/>
          <a:p>
            <a:r>
              <a:rPr lang="ru-RU" dirty="0" smtClean="0"/>
              <a:t>Программирование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0056" y="2533608"/>
            <a:ext cx="8229600" cy="3431481"/>
          </a:xfrm>
        </p:spPr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написание оптимального программного кода на любом языке программирования для решения конкретной задачи, с расчётом вычислительной сложности и обоснованием оптимальности предложенного решения.</a:t>
            </a:r>
          </a:p>
          <a:p>
            <a:pPr marL="0" indent="0" fontAlgn="base">
              <a:buNone/>
            </a:pPr>
            <a:endParaRPr lang="ru-RU" dirty="0" smtClean="0"/>
          </a:p>
          <a:p>
            <a:pPr marL="0" indent="0" fontAlgn="base">
              <a:buNone/>
            </a:pPr>
            <a:r>
              <a:rPr lang="ru-RU" dirty="0" smtClean="0"/>
              <a:t>Проверяемые </a:t>
            </a:r>
            <a:r>
              <a:rPr lang="ru-RU" dirty="0"/>
              <a:t>навыки:</a:t>
            </a:r>
          </a:p>
          <a:p>
            <a:pPr fontAlgn="base"/>
            <a:r>
              <a:rPr lang="ru-RU" dirty="0"/>
              <a:t>Программирование на выбранном языке.</a:t>
            </a:r>
          </a:p>
          <a:p>
            <a:pPr fontAlgn="base"/>
            <a:r>
              <a:rPr lang="ru-RU" dirty="0"/>
              <a:t>Динамическое программирование.</a:t>
            </a:r>
          </a:p>
          <a:p>
            <a:pPr fontAlgn="base"/>
            <a:r>
              <a:rPr lang="ru-RU" dirty="0"/>
              <a:t>Расчёт вычислительной сложности.</a:t>
            </a:r>
          </a:p>
          <a:p>
            <a:pPr fontAlgn="base"/>
            <a:r>
              <a:rPr lang="ru-RU" dirty="0"/>
              <a:t>Оптимизация программного кода.</a:t>
            </a:r>
          </a:p>
          <a:p>
            <a:pPr marL="0" indent="0" fontAlgn="base">
              <a:buNone/>
            </a:pPr>
            <a:endParaRPr lang="ru-RU" dirty="0" smtClean="0"/>
          </a:p>
          <a:p>
            <a:pPr marL="0" indent="0" fontAlgn="base">
              <a:buNone/>
            </a:pPr>
            <a:r>
              <a:rPr lang="ru-RU" dirty="0" smtClean="0"/>
              <a:t>Необходимые </a:t>
            </a:r>
            <a:r>
              <a:rPr lang="ru-RU" dirty="0"/>
              <a:t>знания:</a:t>
            </a:r>
          </a:p>
          <a:p>
            <a:pPr fontAlgn="base"/>
            <a:r>
              <a:rPr lang="ru-RU" dirty="0"/>
              <a:t>Базовые знания программиста: от основ линейного программирования до принципов использования динамической памяти.</a:t>
            </a:r>
          </a:p>
          <a:p>
            <a:pPr fontAlgn="base"/>
            <a:r>
              <a:rPr lang="ru-RU" dirty="0"/>
              <a:t>Комбинаторика.</a:t>
            </a:r>
          </a:p>
          <a:p>
            <a:pPr fontAlgn="base"/>
            <a:r>
              <a:rPr lang="ru-RU" dirty="0"/>
              <a:t>Способы определения вычислительной сложности.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M:\ОСО\Загрузки\informa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4" y="18208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si-junior.ru/images/ya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12" y="6031080"/>
            <a:ext cx="1590675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81373" y="5965089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Партнёрство и поддержка</a:t>
            </a:r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40056" y="135306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Программная инженерия</a:t>
            </a:r>
            <a:endParaRPr lang="ru-RU" dirty="0"/>
          </a:p>
        </p:txBody>
      </p:sp>
      <p:pic>
        <p:nvPicPr>
          <p:cNvPr id="8" name="Picture 2" descr="M:\ОСО\Загрузки\program-enginee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4" y="133907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4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ОСО\Загрузки\information-secur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Информационная безопасность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45024"/>
          </a:xfrm>
        </p:spPr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решение практических задач в области информационной безопасностью с использованием программного кода и математического аппарата.</a:t>
            </a:r>
          </a:p>
          <a:p>
            <a:pPr marL="0" indent="0" fontAlgn="base">
              <a:buNone/>
            </a:pPr>
            <a:endParaRPr lang="ru-RU" dirty="0" smtClean="0"/>
          </a:p>
          <a:p>
            <a:pPr marL="0" indent="0" fontAlgn="base">
              <a:buNone/>
            </a:pPr>
            <a:r>
              <a:rPr lang="ru-RU" dirty="0" smtClean="0"/>
              <a:t>Проверяемые </a:t>
            </a:r>
            <a:r>
              <a:rPr lang="ru-RU" dirty="0"/>
              <a:t>навыки:</a:t>
            </a:r>
          </a:p>
          <a:p>
            <a:pPr fontAlgn="base"/>
            <a:r>
              <a:rPr lang="ru-RU" dirty="0"/>
              <a:t>Поиск нужной скрытой информации, шифрование, расшифрованные.</a:t>
            </a:r>
          </a:p>
          <a:p>
            <a:pPr fontAlgn="base"/>
            <a:r>
              <a:rPr lang="ru-RU" dirty="0"/>
              <a:t>Написание программного кода для обработки имеющихся данных, в том числа в СУБД.</a:t>
            </a:r>
          </a:p>
          <a:p>
            <a:pPr fontAlgn="base"/>
            <a:r>
              <a:rPr lang="ru-RU" dirty="0"/>
              <a:t>Математический расчёт ключевой последовательности.</a:t>
            </a:r>
          </a:p>
          <a:p>
            <a:pPr marL="0" indent="0" fontAlgn="base">
              <a:buNone/>
            </a:pPr>
            <a:endParaRPr lang="ru-RU" dirty="0" smtClean="0"/>
          </a:p>
          <a:p>
            <a:pPr marL="0" indent="0" fontAlgn="base">
              <a:buNone/>
            </a:pPr>
            <a:r>
              <a:rPr lang="ru-RU" dirty="0" smtClean="0"/>
              <a:t>Необходимые </a:t>
            </a:r>
            <a:r>
              <a:rPr lang="ru-RU" dirty="0"/>
              <a:t>знания:</a:t>
            </a:r>
          </a:p>
          <a:p>
            <a:pPr fontAlgn="base"/>
            <a:r>
              <a:rPr lang="ru-RU" dirty="0"/>
              <a:t>Криптографические, стенографические методы.</a:t>
            </a:r>
          </a:p>
          <a:p>
            <a:pPr fontAlgn="base"/>
            <a:r>
              <a:rPr lang="ru-RU" dirty="0"/>
              <a:t>Основы реверс-инжиниринга, способы защиты от эксплуатации уязвимостей.</a:t>
            </a:r>
          </a:p>
          <a:p>
            <a:pPr fontAlgn="base"/>
            <a:r>
              <a:rPr lang="ru-RU" dirty="0"/>
              <a:t>Основы правовых аспектов защиты информации.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933716" y="5934639"/>
            <a:ext cx="162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Интеграция с</a:t>
            </a:r>
            <a:endParaRPr lang="ru-RU" dirty="0"/>
          </a:p>
        </p:txBody>
      </p:sp>
      <p:pic>
        <p:nvPicPr>
          <p:cNvPr id="3076" name="Picture 4" descr="https://sun9-59.userapi.com/c200324/v200324002/1f92f/H6sDrynJg0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886" y="5684831"/>
            <a:ext cx="560515" cy="56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27645" y="6282483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 smtClean="0"/>
              <a:t>Олимпиада КД НТИ</a:t>
            </a:r>
          </a:p>
          <a:p>
            <a:pPr algn="ctr"/>
            <a:r>
              <a:rPr lang="ru-RU" sz="1200" dirty="0" smtClean="0"/>
              <a:t>Информационная безопасность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2009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:\ОСО\Загрузки\android-progra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8" y="25429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Программирование </a:t>
            </a:r>
            <a:r>
              <a:rPr lang="en-US" sz="3600" dirty="0" smtClean="0"/>
              <a:t>Android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реализация мобильного приложения для решения заданной задачи для планшета или смартфона с операционной системой </a:t>
            </a:r>
            <a:r>
              <a:rPr lang="ru-RU" dirty="0" err="1"/>
              <a:t>Android</a:t>
            </a:r>
            <a:endParaRPr lang="ru-RU" dirty="0"/>
          </a:p>
          <a:p>
            <a:pPr marL="0" indent="0" fontAlgn="base">
              <a:buNone/>
            </a:pPr>
            <a:endParaRPr lang="ru-RU" dirty="0" smtClean="0"/>
          </a:p>
          <a:p>
            <a:pPr marL="0" indent="0" fontAlgn="base">
              <a:buNone/>
            </a:pPr>
            <a:r>
              <a:rPr lang="ru-RU" dirty="0" smtClean="0"/>
              <a:t>Проверяемые </a:t>
            </a:r>
            <a:r>
              <a:rPr lang="ru-RU" dirty="0"/>
              <a:t>навыки:</a:t>
            </a:r>
          </a:p>
          <a:p>
            <a:pPr fontAlgn="base"/>
            <a:r>
              <a:rPr lang="ru-RU" dirty="0"/>
              <a:t>Написание программного кода на языке </a:t>
            </a:r>
            <a:r>
              <a:rPr lang="ru-RU" dirty="0" err="1"/>
              <a:t>Java</a:t>
            </a:r>
            <a:r>
              <a:rPr lang="ru-RU" dirty="0"/>
              <a:t> с использованием библиотек и программного обеспечения для программирования под </a:t>
            </a:r>
            <a:r>
              <a:rPr lang="ru-RU" dirty="0" err="1"/>
              <a:t>Android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Написание программного кода с использованием принципов объектно-ориентированного программирования.</a:t>
            </a:r>
          </a:p>
          <a:p>
            <a:pPr marL="0" indent="0" fontAlgn="base">
              <a:buNone/>
            </a:pPr>
            <a:endParaRPr lang="ru-RU" dirty="0" smtClean="0"/>
          </a:p>
          <a:p>
            <a:pPr marL="0" indent="0" fontAlgn="base">
              <a:buNone/>
            </a:pPr>
            <a:r>
              <a:rPr lang="ru-RU" dirty="0" smtClean="0"/>
              <a:t>Необходимые </a:t>
            </a:r>
            <a:r>
              <a:rPr lang="ru-RU" dirty="0"/>
              <a:t>знания:</a:t>
            </a:r>
          </a:p>
          <a:p>
            <a:pPr fontAlgn="base"/>
            <a:r>
              <a:rPr lang="ru-RU" dirty="0"/>
              <a:t>Парадигмы объективно ориентированного программирования.</a:t>
            </a:r>
          </a:p>
          <a:p>
            <a:pPr fontAlgn="base"/>
            <a:r>
              <a:rPr lang="ru-RU" dirty="0"/>
              <a:t>Язык программирования </a:t>
            </a:r>
            <a:r>
              <a:rPr lang="ru-RU" dirty="0" err="1"/>
              <a:t>Java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Процессы, потоки, файлы, двумерная графика в </a:t>
            </a:r>
            <a:r>
              <a:rPr lang="ru-RU" dirty="0" err="1"/>
              <a:t>Android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Локальная СУБД.</a:t>
            </a:r>
          </a:p>
          <a:p>
            <a:pPr fontAlgn="base"/>
            <a:r>
              <a:rPr lang="ru-RU" dirty="0"/>
              <a:t>Массивы, списки, рекурсия.</a:t>
            </a:r>
          </a:p>
          <a:p>
            <a:pPr fontAlgn="base"/>
            <a:r>
              <a:rPr lang="ru-RU" dirty="0"/>
              <a:t>Фрагменты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81373" y="5965089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Партнёрство и поддержка</a:t>
            </a:r>
            <a:endParaRPr lang="ru-RU" dirty="0"/>
          </a:p>
        </p:txBody>
      </p:sp>
      <p:pic>
        <p:nvPicPr>
          <p:cNvPr id="4100" name="Picture 4" descr="https://predprof.mephi.ru/content/public/images/samsu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054891"/>
            <a:ext cx="14287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Программирование </a:t>
            </a:r>
            <a:r>
              <a:rPr lang="en-US" sz="3600" dirty="0" err="1" smtClean="0"/>
              <a:t>Arduino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сборка и программирование устройства c использованием электронных компонент и дисплеев на базе </a:t>
            </a:r>
            <a:r>
              <a:rPr lang="ru-RU" dirty="0" err="1"/>
              <a:t>Arduino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endParaRPr lang="ru-RU" dirty="0" smtClean="0"/>
          </a:p>
          <a:p>
            <a:pPr marL="0" indent="0" fontAlgn="base">
              <a:buNone/>
            </a:pPr>
            <a:r>
              <a:rPr lang="ru-RU" dirty="0" smtClean="0"/>
              <a:t>Проверяемые </a:t>
            </a:r>
            <a:r>
              <a:rPr lang="ru-RU" dirty="0"/>
              <a:t>навыки:</a:t>
            </a:r>
          </a:p>
          <a:p>
            <a:pPr fontAlgn="base"/>
            <a:r>
              <a:rPr lang="ru-RU" dirty="0"/>
              <a:t>Написание программного кода для устройств на базе </a:t>
            </a:r>
            <a:r>
              <a:rPr lang="ru-RU" dirty="0" err="1"/>
              <a:t>Arduino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Работа с электронными компонентами, инструментом и сборка простых электронных устройств.</a:t>
            </a:r>
          </a:p>
          <a:p>
            <a:pPr marL="0" indent="0" fontAlgn="base">
              <a:buNone/>
            </a:pPr>
            <a:endParaRPr lang="ru-RU" dirty="0" smtClean="0"/>
          </a:p>
          <a:p>
            <a:pPr marL="0" indent="0" fontAlgn="base">
              <a:buNone/>
            </a:pPr>
            <a:r>
              <a:rPr lang="ru-RU" dirty="0" smtClean="0"/>
              <a:t>Необходимые </a:t>
            </a:r>
            <a:r>
              <a:rPr lang="ru-RU" dirty="0"/>
              <a:t>знания:</a:t>
            </a:r>
          </a:p>
          <a:p>
            <a:pPr fontAlgn="base"/>
            <a:r>
              <a:rPr lang="ru-RU" dirty="0"/>
              <a:t>Линейное программирование на базе языка C для контроллеров </a:t>
            </a:r>
            <a:r>
              <a:rPr lang="ru-RU" dirty="0" err="1"/>
              <a:t>Arduino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Управление входами-выходами, ввод-вывод данных, последовательным портом (UART).</a:t>
            </a:r>
          </a:p>
          <a:p>
            <a:pPr fontAlgn="base"/>
            <a:r>
              <a:rPr lang="ru-RU" dirty="0"/>
              <a:t>Использование прерываний, в том числе прерываний по таймеру, работа с таймером.</a:t>
            </a:r>
          </a:p>
          <a:p>
            <a:pPr fontAlgn="base"/>
            <a:r>
              <a:rPr lang="ru-RU" dirty="0"/>
              <a:t>Способы передачи данных через интерфейсы RS-232, RS-485.</a:t>
            </a:r>
          </a:p>
          <a:p>
            <a:pPr marL="0" indent="0" fontAlgn="base">
              <a:buNone/>
            </a:pPr>
            <a:r>
              <a:rPr lang="ru-RU" dirty="0"/>
              <a:t> </a:t>
            </a:r>
          </a:p>
          <a:p>
            <a:endParaRPr lang="ru-RU" dirty="0"/>
          </a:p>
        </p:txBody>
      </p:sp>
      <p:pic>
        <p:nvPicPr>
          <p:cNvPr id="5122" name="Picture 2" descr="M:\ОСО\Загрузки\arduino-progra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8" y="26076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redprof.mephi.ru/content/public/images/l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54" y="6092991"/>
            <a:ext cx="1428750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81373" y="5965089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Партнёрство и поддержка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46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:\ОСО\Загрузки\neural-interfa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8" y="26076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Программирование </a:t>
            </a:r>
            <a:r>
              <a:rPr lang="ru-RU" sz="2800" dirty="0" err="1" smtClean="0"/>
              <a:t>нейроинтерфейсов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сборка и программирование установки для считывания </a:t>
            </a:r>
            <a:r>
              <a:rPr lang="ru-RU" dirty="0" err="1"/>
              <a:t>бионейросигналов</a:t>
            </a:r>
            <a:r>
              <a:rPr lang="ru-RU" dirty="0"/>
              <a:t> человека (на основе </a:t>
            </a:r>
            <a:r>
              <a:rPr lang="ru-RU" dirty="0" err="1"/>
              <a:t>cенсоров</a:t>
            </a:r>
            <a:r>
              <a:rPr lang="ru-RU" dirty="0"/>
              <a:t> совместимых с контроллером </a:t>
            </a:r>
            <a:r>
              <a:rPr lang="ru-RU" dirty="0" err="1"/>
              <a:t>Arduino</a:t>
            </a:r>
            <a:r>
              <a:rPr lang="ru-RU" dirty="0"/>
              <a:t>), цифровая обработка полученного сигнала.  </a:t>
            </a:r>
            <a:endParaRPr lang="ru-RU" dirty="0" smtClean="0"/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навыки:</a:t>
            </a:r>
          </a:p>
          <a:p>
            <a:pPr fontAlgn="base"/>
            <a:r>
              <a:rPr lang="ru-RU" dirty="0"/>
              <a:t>Навыки считывания </a:t>
            </a:r>
            <a:r>
              <a:rPr lang="ru-RU" dirty="0" err="1"/>
              <a:t>биосигналов</a:t>
            </a:r>
            <a:r>
              <a:rPr lang="ru-RU" dirty="0"/>
              <a:t> человека (схемы отведения для крепления электродов).</a:t>
            </a:r>
          </a:p>
          <a:p>
            <a:pPr fontAlgn="base"/>
            <a:r>
              <a:rPr lang="ru-RU" dirty="0"/>
              <a:t>Сборка устройств на </a:t>
            </a:r>
            <a:r>
              <a:rPr lang="ru-RU" dirty="0" err="1"/>
              <a:t>беспаячной</a:t>
            </a:r>
            <a:r>
              <a:rPr lang="ru-RU" dirty="0"/>
              <a:t> макетной плате с использованием электронных компонентов (резисторы, светодиоды, конденсаторы), а также сенсоров и </a:t>
            </a:r>
            <a:r>
              <a:rPr lang="ru-RU" dirty="0" err="1"/>
              <a:t>актуаторов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Написание программ для контроллера </a:t>
            </a:r>
            <a:r>
              <a:rPr lang="ru-RU" dirty="0" err="1"/>
              <a:t>Arduino</a:t>
            </a:r>
            <a:r>
              <a:rPr lang="ru-RU" dirty="0"/>
              <a:t> на языке C++ (</a:t>
            </a:r>
            <a:r>
              <a:rPr lang="ru-RU" dirty="0" err="1"/>
              <a:t>Wiring</a:t>
            </a:r>
            <a:r>
              <a:rPr lang="ru-RU" dirty="0"/>
              <a:t> для </a:t>
            </a:r>
            <a:r>
              <a:rPr lang="ru-RU" dirty="0" err="1"/>
              <a:t>Arduino</a:t>
            </a:r>
            <a:r>
              <a:rPr lang="ru-RU" dirty="0"/>
              <a:t>), обработка сигнала</a:t>
            </a:r>
            <a:r>
              <a:rPr lang="ru-RU" dirty="0" smtClean="0"/>
              <a:t>.</a:t>
            </a:r>
          </a:p>
          <a:p>
            <a:pPr fontAlgn="base"/>
            <a:endParaRPr lang="ru-RU" dirty="0"/>
          </a:p>
          <a:p>
            <a:pPr marL="0" indent="0" fontAlgn="base">
              <a:buNone/>
            </a:pPr>
            <a:r>
              <a:rPr lang="ru-RU" dirty="0"/>
              <a:t>Необходимые знания:</a:t>
            </a:r>
          </a:p>
          <a:p>
            <a:pPr fontAlgn="base"/>
            <a:r>
              <a:rPr lang="ru-RU" dirty="0"/>
              <a:t>Анатомия.</a:t>
            </a:r>
          </a:p>
          <a:p>
            <a:pPr fontAlgn="base"/>
            <a:r>
              <a:rPr lang="ru-RU" dirty="0"/>
              <a:t>Основы физиологии.</a:t>
            </a:r>
          </a:p>
          <a:p>
            <a:pPr fontAlgn="base"/>
            <a:r>
              <a:rPr lang="ru-RU" dirty="0"/>
              <a:t>Программирование.</a:t>
            </a:r>
          </a:p>
          <a:p>
            <a:pPr fontAlgn="base"/>
            <a:r>
              <a:rPr lang="ru-RU" dirty="0"/>
              <a:t>Принципы работы электронных компонентов</a:t>
            </a:r>
            <a:r>
              <a:rPr lang="ru-RU" dirty="0" smtClean="0"/>
              <a:t>.</a:t>
            </a:r>
            <a:endParaRPr lang="ru-RU" dirty="0"/>
          </a:p>
          <a:p>
            <a:pPr fontAlgn="base"/>
            <a:r>
              <a:rPr lang="ru-RU" dirty="0"/>
              <a:t>Устройство </a:t>
            </a:r>
            <a:r>
              <a:rPr lang="ru-RU" dirty="0" err="1"/>
              <a:t>беспаячной</a:t>
            </a:r>
            <a:r>
              <a:rPr lang="ru-RU" dirty="0"/>
              <a:t> макетной платы.</a:t>
            </a:r>
          </a:p>
          <a:p>
            <a:pPr fontAlgn="base"/>
            <a:r>
              <a:rPr lang="ru-RU" dirty="0"/>
              <a:t>Основы обработки сигналов.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55976" y="5922180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Партнёрство и поддержка</a:t>
            </a:r>
            <a:endParaRPr lang="ru-RU" dirty="0"/>
          </a:p>
        </p:txBody>
      </p:sp>
      <p:pic>
        <p:nvPicPr>
          <p:cNvPr id="6148" name="Picture 4" descr="https://predprof.mephi.ru/content/public/images/5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91" y="5920810"/>
            <a:ext cx="952501" cy="6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predprof.mephi.ru/content/public/images/bitronics-l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916733"/>
            <a:ext cx="19050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9473" y="6060680"/>
            <a:ext cx="162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Интеграция с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351783" y="6380587"/>
            <a:ext cx="2759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 smtClean="0"/>
              <a:t>Олимпиада КД НТИ</a:t>
            </a:r>
          </a:p>
          <a:p>
            <a:pPr algn="ctr"/>
            <a:r>
              <a:rPr lang="ru-RU" sz="1200" dirty="0" err="1" smtClean="0"/>
              <a:t>Нейротехнологии</a:t>
            </a:r>
            <a:r>
              <a:rPr lang="ru-RU" sz="1200" dirty="0" smtClean="0"/>
              <a:t> и когнитивные науки</a:t>
            </a:r>
            <a:endParaRPr lang="ru-RU" sz="1200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25" t="37672" r="39366" b="48500"/>
          <a:stretch/>
        </p:blipFill>
        <p:spPr bwMode="auto">
          <a:xfrm>
            <a:off x="2374243" y="5745250"/>
            <a:ext cx="714544" cy="63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494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:\ОСО\Загрузки\digital-electron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8" y="26076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Цифровая электроника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Материалы экзамена размещены на сайте </a:t>
            </a:r>
            <a:r>
              <a:rPr lang="ru-RU" dirty="0">
                <a:hlinkClick r:id="rId3"/>
              </a:rPr>
              <a:t>sotvorimvmeste.ru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r>
              <a:rPr lang="ru-RU" dirty="0"/>
              <a:t>Основные компоненты экзамена: Сборка схемы счётного устройства с использованием цифровых микросхем и </a:t>
            </a:r>
            <a:r>
              <a:rPr lang="ru-RU" dirty="0" err="1"/>
              <a:t>семисегментных</a:t>
            </a:r>
            <a:r>
              <a:rPr lang="ru-RU" dirty="0"/>
              <a:t> индикаторов. Проектирование схем тактового генератора на логических микросхемах. Работа выполняется на макетных платах без пайки проводным монтажом</a:t>
            </a:r>
            <a:r>
              <a:rPr lang="ru-RU" dirty="0" smtClean="0"/>
              <a:t>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навыки:</a:t>
            </a:r>
          </a:p>
          <a:p>
            <a:pPr fontAlgn="base"/>
            <a:r>
              <a:rPr lang="ru-RU" dirty="0"/>
              <a:t>Владение </a:t>
            </a:r>
            <a:r>
              <a:rPr lang="ru-RU" dirty="0" err="1"/>
              <a:t>беспаяной</a:t>
            </a:r>
            <a:r>
              <a:rPr lang="ru-RU" dirty="0"/>
              <a:t> макетной платой, кусачками и другим необходимым инструментом.</a:t>
            </a:r>
          </a:p>
          <a:p>
            <a:pPr fontAlgn="base"/>
            <a:r>
              <a:rPr lang="ru-RU" dirty="0"/>
              <a:t>Сборка устройств на </a:t>
            </a:r>
            <a:r>
              <a:rPr lang="ru-RU" dirty="0" err="1"/>
              <a:t>беспаячной</a:t>
            </a:r>
            <a:r>
              <a:rPr lang="ru-RU" dirty="0"/>
              <a:t> макетной плате с использованием электронных компонент (резисторы, светодиоды, конденсаторы) и логических микросхем.</a:t>
            </a:r>
          </a:p>
          <a:p>
            <a:pPr fontAlgn="base"/>
            <a:r>
              <a:rPr lang="ru-RU" dirty="0"/>
              <a:t>Проектирование схемы устройства на основании задания</a:t>
            </a:r>
            <a:r>
              <a:rPr lang="ru-RU" dirty="0" smtClean="0"/>
              <a:t>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 smtClean="0"/>
              <a:t>Необходимые </a:t>
            </a:r>
            <a:r>
              <a:rPr lang="ru-RU" dirty="0"/>
              <a:t>знания:</a:t>
            </a:r>
          </a:p>
          <a:p>
            <a:pPr fontAlgn="base"/>
            <a:r>
              <a:rPr lang="ru-RU" dirty="0"/>
              <a:t>Двоичная логика.</a:t>
            </a:r>
          </a:p>
          <a:p>
            <a:pPr fontAlgn="base"/>
            <a:r>
              <a:rPr lang="ru-RU" dirty="0" err="1"/>
              <a:t>Принипы</a:t>
            </a:r>
            <a:r>
              <a:rPr lang="ru-RU" dirty="0"/>
              <a:t> работы электронных компонент.</a:t>
            </a:r>
          </a:p>
          <a:p>
            <a:pPr fontAlgn="base"/>
            <a:r>
              <a:rPr lang="ru-RU" dirty="0"/>
              <a:t>Устройство </a:t>
            </a:r>
            <a:r>
              <a:rPr lang="ru-RU" dirty="0" err="1"/>
              <a:t>беспаячной</a:t>
            </a:r>
            <a:r>
              <a:rPr lang="ru-RU" dirty="0"/>
              <a:t> макетной платы.</a:t>
            </a:r>
          </a:p>
          <a:p>
            <a:pPr fontAlgn="base"/>
            <a:r>
              <a:rPr lang="ru-RU" dirty="0"/>
              <a:t>Материалы экзамена подготовлены командой проекта “Сотвори звезду”, материалы для подготовки размещены на сайте </a:t>
            </a:r>
            <a:r>
              <a:rPr lang="ru-RU" dirty="0">
                <a:hlinkClick r:id="rId3"/>
              </a:rPr>
              <a:t>sotvorimvmeste.ru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Автор материалов – Зуйков Василий Васильевич.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81373" y="5965089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Партнёрство и поддержка</a:t>
            </a:r>
            <a:endParaRPr lang="ru-RU" dirty="0"/>
          </a:p>
        </p:txBody>
      </p:sp>
      <p:pic>
        <p:nvPicPr>
          <p:cNvPr id="7171" name="Picture 3" descr="M:\ОСО\Загрузки\Lesh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846708"/>
            <a:ext cx="933554" cy="9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8077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517</Words>
  <Application>Microsoft Office PowerPoint</Application>
  <PresentationFormat>Экран (4:3)</PresentationFormat>
  <Paragraphs>150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Тема Office</vt:lpstr>
      <vt:lpstr>Презентация PowerPoint</vt:lpstr>
      <vt:lpstr>Егоров  Алексей Дмитриевич</vt:lpstr>
      <vt:lpstr>Цифровые предпрофессиональные экзамены</vt:lpstr>
      <vt:lpstr>Программирование</vt:lpstr>
      <vt:lpstr>Информационная безопасность</vt:lpstr>
      <vt:lpstr>Программирование Android</vt:lpstr>
      <vt:lpstr>Программирование Arduino</vt:lpstr>
      <vt:lpstr>Программирование нейроинтерфейсов</vt:lpstr>
      <vt:lpstr>Цифровая электроника</vt:lpstr>
      <vt:lpstr>Направления подготовки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ОСО</dc:creator>
  <cp:lastModifiedBy>Алексей Егоров</cp:lastModifiedBy>
  <cp:revision>10</cp:revision>
  <dcterms:created xsi:type="dcterms:W3CDTF">2019-12-26T08:10:52Z</dcterms:created>
  <dcterms:modified xsi:type="dcterms:W3CDTF">2020-11-15T20:51:40Z</dcterms:modified>
</cp:coreProperties>
</file>